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7" r:id="rId5"/>
    <p:sldId id="288" r:id="rId6"/>
    <p:sldId id="302" r:id="rId7"/>
    <p:sldId id="258" r:id="rId8"/>
    <p:sldId id="259" r:id="rId9"/>
    <p:sldId id="292" r:id="rId10"/>
    <p:sldId id="318" r:id="rId11"/>
    <p:sldId id="295" r:id="rId12"/>
    <p:sldId id="260" r:id="rId13"/>
    <p:sldId id="299" r:id="rId14"/>
    <p:sldId id="296" r:id="rId15"/>
    <p:sldId id="297" r:id="rId16"/>
    <p:sldId id="298" r:id="rId17"/>
    <p:sldId id="261" r:id="rId18"/>
    <p:sldId id="300" r:id="rId19"/>
    <p:sldId id="321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3" autoAdjust="0"/>
    <p:restoredTop sz="94695" autoAdjust="0"/>
  </p:normalViewPr>
  <p:slideViewPr>
    <p:cSldViewPr>
      <p:cViewPr>
        <p:scale>
          <a:sx n="33" d="100"/>
          <a:sy n="33" d="100"/>
        </p:scale>
        <p:origin x="-1530" y="-348"/>
      </p:cViewPr>
      <p:guideLst>
        <p:guide orient="horz" pos="2160"/>
        <p:guide pos="2908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anose="020B0502040204020203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5057-EC80-47E0-9145-0F372ED5CC7F}" type="slidenum">
              <a:rPr lang="ru-RU" smtClean="0"/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905">
              <a:buNone/>
              <a:defRPr>
                <a:solidFill>
                  <a:schemeClr val="bg2"/>
                </a:solidFill>
              </a:defRPr>
            </a:lvl2pPr>
            <a:lvl3pPr marL="344805" indent="6350">
              <a:buNone/>
              <a:defRPr>
                <a:solidFill>
                  <a:schemeClr val="bg2"/>
                </a:solidFill>
              </a:defRPr>
            </a:lvl3pPr>
            <a:lvl4pPr marL="516255" indent="3175">
              <a:buNone/>
              <a:defRPr>
                <a:solidFill>
                  <a:schemeClr val="bg2"/>
                </a:solidFill>
              </a:defRPr>
            </a:lvl4pPr>
            <a:lvl5pPr marL="688975" indent="-1905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CE5BDA0-BB32-4580-A1CC-BCA40A1F83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E805057-EC80-47E0-9145-0F372ED5CC7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anose="020B0502040204020203" pitchFamily="2"/>
        </a:defRPr>
      </a:lvl1pPr>
    </p:titleStyle>
    <p:bodyStyle>
      <a:lvl1pPr marL="171450" indent="-173990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1pPr>
      <a:lvl2pPr marL="344805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2pPr>
      <a:lvl3pPr marL="516255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3pPr>
      <a:lvl4pPr marL="688975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4pPr>
      <a:lvl5pPr marL="860425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5pPr>
      <a:lvl6pPr marL="1051560" indent="-17399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99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99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99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2.png"/><Relationship Id="rId2" Type="http://schemas.microsoft.com/office/2007/relationships/media" Target="../media/audio5.wav"/><Relationship Id="rId1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2.png"/><Relationship Id="rId2" Type="http://schemas.microsoft.com/office/2007/relationships/media" Target="../media/audio6.wav"/><Relationship Id="rId1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microsoft.com/office/2007/relationships/media" Target="../media/audio3.wav"/><Relationship Id="rId1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microsoft.com/office/2007/relationships/media" Target="../media/audio4.wav"/><Relationship Id="rId1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5" y="3721735"/>
            <a:ext cx="5120640" cy="2274570"/>
          </a:xfrm>
        </p:spPr>
        <p:txBody>
          <a:bodyPr>
            <a:normAutofit fontScale="80000"/>
          </a:bodyPr>
          <a:lstStyle/>
          <a:p>
            <a:r>
              <a:rPr lang="ru-RU" b="1" dirty="0" smtClean="0">
                <a:effectLst/>
              </a:rPr>
              <a:t>УЧАСТНИК </a:t>
            </a:r>
            <a:r>
              <a:rPr lang="ru-RU" b="1" dirty="0">
                <a:effectLst/>
              </a:rPr>
              <a:t>ПРОЕКТА: «Муниципальное образование Новопятницкий сельсовет»</a:t>
            </a:r>
            <a:endParaRPr lang="ru-RU" b="1" dirty="0">
              <a:effectLst/>
            </a:endParaRPr>
          </a:p>
          <a:p>
            <a:r>
              <a:rPr lang="ru-RU" b="1" dirty="0">
                <a:effectLst/>
              </a:rPr>
              <a:t>Территория реализации проекта с. Новопятницкое, Уярского района Красноярского края</a:t>
            </a:r>
            <a:endParaRPr lang="ru-RU" dirty="0">
              <a:effectLst/>
            </a:endParaRPr>
          </a:p>
          <a:p>
            <a:pPr algn="ctr"/>
            <a:r>
              <a:rPr lang="ru-RU" b="1" dirty="0" smtClean="0"/>
              <a:t>2021г.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150" y="1417320"/>
            <a:ext cx="5120640" cy="2016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55" dirty="0" smtClean="0">
                <a:solidFill>
                  <a:srgbClr val="C00000"/>
                </a:solidFill>
              </a:rPr>
              <a:t>«ТРУДОВАЯ ДОБЛЕСТЬ СЕЛА новопятницкое в годы великой отечественной войны 1941-45</a:t>
            </a:r>
            <a:r>
              <a:rPr lang="ru-RU" sz="2220" b="1" dirty="0" smtClean="0">
                <a:solidFill>
                  <a:srgbClr val="C00000"/>
                </a:solidFill>
              </a:rPr>
              <a:t> ГГ</a:t>
            </a:r>
            <a:r>
              <a:rPr lang="ru-RU" sz="3555" dirty="0" smtClean="0">
                <a:solidFill>
                  <a:srgbClr val="C00000"/>
                </a:solidFill>
              </a:rPr>
              <a:t>»</a:t>
            </a:r>
            <a:endParaRPr lang="ru-RU" sz="3555" dirty="0" smtClean="0">
              <a:solidFill>
                <a:srgbClr val="C00000"/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976">
        <p:blinds dir="vert"/>
      </p:transition>
    </mc:Choice>
    <mc:Fallback>
      <p:transition spd="slow" advTm="897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0150" y="354965"/>
            <a:ext cx="5120640" cy="1627505"/>
          </a:xfrm>
        </p:spPr>
        <p:txBody>
          <a:bodyPr>
            <a:normAutofit fontScale="90000"/>
          </a:bodyPr>
          <a:p>
            <a:pPr algn="ctr"/>
            <a:br>
              <a:rPr lang="ru-RU" altLang="en-US" sz="15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15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15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155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 фото девушки труженицы тыла и участники первых послевоенных агитбригад, они помогали возрождать культуру в селе</a:t>
            </a:r>
            <a:br>
              <a:rPr lang="ru-RU" altLang="en-US" sz="155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15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1555">
                <a:solidFill>
                  <a:schemeClr val="tx1"/>
                </a:solidFill>
                <a:sym typeface="+mn-ea"/>
              </a:rPr>
              <a:t>Лапо Нина Марковна, Замотаева Любовь Семеновна, </a:t>
            </a:r>
            <a:br>
              <a:rPr lang="ru-RU" altLang="en-US" sz="1555">
                <a:solidFill>
                  <a:schemeClr val="tx1"/>
                </a:solidFill>
              </a:rPr>
            </a:br>
            <a:r>
              <a:rPr lang="ru-RU" altLang="en-US" sz="1555">
                <a:solidFill>
                  <a:schemeClr val="tx1"/>
                </a:solidFill>
                <a:sym typeface="+mn-ea"/>
              </a:rPr>
              <a:t>Аксенова Неля, </a:t>
            </a:r>
            <a:br>
              <a:rPr lang="ru-RU" altLang="en-US" sz="1555">
                <a:solidFill>
                  <a:schemeClr val="tx1"/>
                </a:solidFill>
              </a:rPr>
            </a:br>
            <a:r>
              <a:rPr lang="ru-RU" altLang="en-US" sz="1555">
                <a:solidFill>
                  <a:schemeClr val="tx1"/>
                </a:solidFill>
                <a:sym typeface="+mn-ea"/>
              </a:rPr>
              <a:t>Лапо Татьяна Марковна</a:t>
            </a:r>
            <a:br>
              <a:rPr lang="ru-RU" altLang="en-US" sz="155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ru-RU" altLang="en-US" sz="155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Изображение 12" descr="29 апреля 1954г Давыдова (Лапо) Татьяна Марковна 1 с права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3611880" y="1985010"/>
            <a:ext cx="5440680" cy="4585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4458970" cy="713740"/>
          </a:xfrm>
        </p:spPr>
        <p:txBody>
          <a:bodyPr>
            <a:normAutofit/>
          </a:bodyPr>
          <a:lstStyle/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 фото девушки Труженицы тыла</a:t>
            </a:r>
            <a:r>
              <a:rPr lang="ru-RU" altLang="en-US" sz="1555" b="1">
                <a:solidFill>
                  <a:srgbClr val="FF0000"/>
                </a:solidFill>
                <a:sym typeface="+mn-ea"/>
              </a:rPr>
              <a:t> </a:t>
            </a:r>
            <a:br>
              <a:rPr lang="ru-RU" altLang="en-US" sz="1555" b="1">
                <a:sym typeface="+mn-ea"/>
              </a:rPr>
            </a:br>
            <a:endParaRPr lang="ru-RU" sz="1555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76225" y="1298448"/>
          <a:ext cx="4251960" cy="332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1960"/>
              </a:tblGrid>
              <a:tr h="332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Изображение 19" descr="20,2"/>
          <p:cNvPicPr>
            <a:picLocks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415790" y="1298575"/>
            <a:ext cx="4451985" cy="5313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10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967105"/>
            <a:ext cx="4141470" cy="5173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733">
        <p:blinds dir="vert"/>
      </p:transition>
    </mc:Choice>
    <mc:Fallback>
      <p:transition spd="slow" advTm="873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5" y="2279650"/>
            <a:ext cx="5120640" cy="3023235"/>
          </a:xfrm>
        </p:spPr>
        <p:txBody>
          <a:bodyPr/>
          <a:p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0150" y="588010"/>
            <a:ext cx="5120640" cy="979170"/>
          </a:xfrm>
        </p:spPr>
        <p:txBody>
          <a:bodyPr>
            <a:normAutofit fontScale="90000"/>
          </a:bodyPr>
          <a:p>
            <a:pPr algn="ctr"/>
            <a:r>
              <a:rPr lang="ru-RU" altLang="en-US" sz="26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Живущие труженики тыла на 2020</a:t>
            </a:r>
            <a:r>
              <a:rPr lang="ru-RU" altLang="en-US" sz="155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ru-RU" altLang="en-US" sz="26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br>
              <a:rPr lang="ru-RU" altLang="en-US" sz="26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26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78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Нина Семеновна Анишина 07.10.1931</a:t>
            </a:r>
            <a:r>
              <a:rPr lang="ru-RU" altLang="en-US" sz="111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г.р.</a:t>
            </a:r>
            <a:endParaRPr lang="ru-RU" altLang="en-US" sz="111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36" descr="13,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6010" y="1747520"/>
            <a:ext cx="5064125" cy="489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43325" y="1951990"/>
            <a:ext cx="5120640" cy="3350895"/>
          </a:xfrm>
        </p:spPr>
        <p:txBody>
          <a:bodyPr/>
          <a:p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150" y="36195"/>
            <a:ext cx="5120640" cy="988695"/>
          </a:xfrm>
        </p:spPr>
        <p:txBody>
          <a:bodyPr>
            <a:normAutofit fontScale="90000"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Гришечкина Антонида Денисовна</a:t>
            </a:r>
            <a:b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14.02.1930</a:t>
            </a:r>
            <a:r>
              <a:rPr lang="ru-RU" altLang="en-US" sz="1110">
                <a:latin typeface="Times New Roman" panose="02020603050405020304" charset="0"/>
                <a:cs typeface="Times New Roman" panose="02020603050405020304" charset="0"/>
              </a:rPr>
              <a:t>г.р. 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(труженик тыла и ветеран труда)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ru-RU" altLang="en-US"/>
              <a:t>             </a:t>
            </a:r>
            <a:endParaRPr lang="ru-RU" altLang="en-US" sz="2665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37" descr="IMG_20210331_1038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3945" y="1689735"/>
            <a:ext cx="5213985" cy="434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40150" y="48260"/>
            <a:ext cx="5120640" cy="852805"/>
          </a:xfrm>
        </p:spPr>
        <p:txBody>
          <a:bodyPr>
            <a:normAutofit/>
          </a:bodyPr>
          <a:p>
            <a:pPr algn="ctr"/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  <a:t>Иванина Мария Степановна 07.08.1929</a:t>
            </a:r>
            <a:r>
              <a:rPr lang="ru-RU" altLang="en-US" sz="1000">
                <a:latin typeface="Times New Roman" panose="02020603050405020304" charset="0"/>
                <a:cs typeface="Times New Roman" panose="02020603050405020304" charset="0"/>
              </a:rPr>
              <a:t>г.р.</a:t>
            </a: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  <a:t> (труженик тыла)</a:t>
            </a:r>
            <a:endParaRPr lang="ru-RU" altLang="en-US" sz="1555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-2147482555" descr="Во всю страниц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8555" y="1556385"/>
            <a:ext cx="5088890" cy="457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40150" y="476885"/>
            <a:ext cx="5120640" cy="4707255"/>
          </a:xfrm>
        </p:spPr>
        <p:txBody>
          <a:bodyPr>
            <a:normAutofit/>
          </a:bodyPr>
          <a:p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  <a:t>Корнеева Мария Гордеевна 02.02.1926</a:t>
            </a:r>
            <a:r>
              <a:rPr lang="ru-RU" altLang="en-US" sz="1000">
                <a:latin typeface="Times New Roman" panose="02020603050405020304" charset="0"/>
                <a:cs typeface="Times New Roman" panose="02020603050405020304" charset="0"/>
              </a:rPr>
              <a:t>г.р</a:t>
            </a:r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  <a:t>. (труженик тыла и ветеран труда)</a:t>
            </a: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  <a:t>Жигадло Мария Никодимовна 13.04.1931</a:t>
            </a:r>
            <a:r>
              <a:rPr lang="ru-RU" altLang="en-US" sz="1000">
                <a:latin typeface="Times New Roman" panose="02020603050405020304" charset="0"/>
                <a:cs typeface="Times New Roman" panose="02020603050405020304" charset="0"/>
              </a:rPr>
              <a:t>г.р</a:t>
            </a:r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  <a:t>(труженик тыла и ветеран труда);</a:t>
            </a: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  <a:t>Коняшкин Леонид Петрович 19.03.1932</a:t>
            </a:r>
            <a:r>
              <a:rPr lang="ru-RU" altLang="en-US" sz="1000">
                <a:latin typeface="Times New Roman" panose="02020603050405020304" charset="0"/>
                <a:cs typeface="Times New Roman" panose="02020603050405020304" charset="0"/>
              </a:rPr>
              <a:t>г.р. </a:t>
            </a:r>
            <a:r>
              <a:rPr lang="ru-RU" altLang="en-US" sz="1555">
                <a:latin typeface="Times New Roman" panose="02020603050405020304" charset="0"/>
                <a:cs typeface="Times New Roman" panose="02020603050405020304" charset="0"/>
              </a:rPr>
              <a:t>(труженик тыла и ветеран труда);</a:t>
            </a:r>
            <a:endParaRPr lang="ru-RU" altLang="en-US" sz="1555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40150" y="-657860"/>
            <a:ext cx="5120640" cy="2551430"/>
          </a:xfrm>
        </p:spPr>
        <p:txBody>
          <a:bodyPr>
            <a:normAutofit/>
          </a:bodyPr>
          <a:p>
            <a:pPr algn="ctr"/>
            <a:r>
              <a:rPr lang="ru-RU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Вдовы ветеранов</a:t>
            </a:r>
            <a:br>
              <a:rPr lang="ru-RU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55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Емельяшина Татьяна Васильевна 03.07.1927</a:t>
            </a:r>
            <a:r>
              <a:rPr lang="ru-RU" altLang="en-US" sz="1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г.р.</a:t>
            </a:r>
            <a:endParaRPr lang="ru-RU" altLang="en-US" sz="1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" name="Изображение -2147482554" descr="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765" y="2291715"/>
            <a:ext cx="5043170" cy="3903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43325" y="2265680"/>
            <a:ext cx="5120640" cy="3037205"/>
          </a:xfrm>
        </p:spPr>
        <p:txBody>
          <a:bodyPr/>
          <a:p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40150" y="509905"/>
            <a:ext cx="5120640" cy="633730"/>
          </a:xfrm>
        </p:spPr>
        <p:txBody>
          <a:bodyPr>
            <a:normAutofit/>
          </a:bodyPr>
          <a:p>
            <a:pPr algn="just"/>
            <a:r>
              <a:rPr lang="ru-RU" altLang="en-US" sz="155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Митрухина Александра Ивановна 20.03.1930</a:t>
            </a:r>
            <a:r>
              <a:rPr lang="ru-RU" altLang="en-US" sz="1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г.р</a:t>
            </a:r>
            <a:r>
              <a:rPr lang="ru-RU" altLang="en-US" sz="155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sz="155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28" descr="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960" y="1700530"/>
            <a:ext cx="4904105" cy="4444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43325" y="5998210"/>
            <a:ext cx="5120640" cy="725805"/>
          </a:xfrm>
        </p:spPr>
        <p:txBody>
          <a:bodyPr>
            <a:noAutofit/>
          </a:bodyPr>
          <a:p>
            <a:pPr algn="ctr"/>
            <a:r>
              <a:rPr lang="ru-RU" altLang="en-US" sz="15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Спасибо всем солдатам Красной Армии, партизанам и труженикам тыла за мироное небо над головой!</a:t>
            </a:r>
            <a:endParaRPr lang="ru-RU" altLang="en-US" sz="15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40150" y="163195"/>
            <a:ext cx="5120640" cy="2188210"/>
          </a:xfrm>
        </p:spPr>
        <p:txBody>
          <a:bodyPr/>
          <a:p>
            <a:endParaRPr lang="ru-RU" altLang="en-US"/>
          </a:p>
        </p:txBody>
      </p:sp>
      <p:pic>
        <p:nvPicPr>
          <p:cNvPr id="6" name="Изображение 15" descr="12,2"/>
          <p:cNvPicPr>
            <a:picLocks noChangeAspect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3636010" y="182245"/>
            <a:ext cx="5224145" cy="5761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/>
        <p:txBody>
          <a:bodyPr/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pPr marL="0" indent="0" algn="ctr">
              <a:buNone/>
            </a:pPr>
            <a:r>
              <a:rPr lang="ru-RU" altLang="en-US" b="1">
                <a:solidFill>
                  <a:srgbClr val="FF0000"/>
                </a:solidFill>
                <a:sym typeface="+mn-ea"/>
              </a:rPr>
              <a:t>Презентацию подготовила заведующая Новопятницким сельским Домом культуры</a:t>
            </a:r>
            <a:endParaRPr lang="ru-RU" altLang="en-US" b="1">
              <a:solidFill>
                <a:srgbClr val="FF0000"/>
              </a:solidFill>
              <a:sym typeface="+mn-ea"/>
            </a:endParaRPr>
          </a:p>
          <a:p>
            <a:pPr marL="0" indent="0" algn="ctr">
              <a:buNone/>
            </a:pPr>
            <a:r>
              <a:rPr lang="ru-RU" altLang="en-US" b="1">
                <a:solidFill>
                  <a:srgbClr val="FF0000"/>
                </a:solidFill>
                <a:sym typeface="+mn-ea"/>
              </a:rPr>
              <a:t>Праздникова Виктория Николаевна</a:t>
            </a:r>
            <a:endParaRPr lang="ru-RU" altLang="en-US" b="1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ru-RU" altLang="en-US" b="1">
                <a:solidFill>
                  <a:srgbClr val="FF0000"/>
                </a:solidFill>
                <a:sym typeface="+mn-ea"/>
              </a:rPr>
              <a:t>т.89135163450</a:t>
            </a:r>
            <a:endParaRPr lang="ru-RU" altLang="en-US" b="1">
              <a:solidFill>
                <a:srgbClr val="FF0000"/>
              </a:solidFill>
              <a:sym typeface="+mn-ea"/>
            </a:endParaRPr>
          </a:p>
          <a:p>
            <a:pPr algn="ctr"/>
            <a:endParaRPr lang="ru-RU" altLang="en-US" b="1">
              <a:solidFill>
                <a:srgbClr val="FF0000"/>
              </a:solidFill>
              <a:sym typeface="+mn-ea"/>
            </a:endParaRPr>
          </a:p>
          <a:p>
            <a:pPr marL="0" indent="0" algn="ctr">
              <a:buNone/>
            </a:pPr>
            <a:r>
              <a:rPr lang="ru-RU" altLang="en-US" b="1">
                <a:solidFill>
                  <a:srgbClr val="FF0000"/>
                </a:solidFill>
                <a:sym typeface="+mn-ea"/>
              </a:rPr>
              <a:t>Собрала и предоставила фотографии, документы</a:t>
            </a:r>
            <a:endParaRPr lang="ru-RU" altLang="en-US" b="1">
              <a:solidFill>
                <a:srgbClr val="FF0000"/>
              </a:solidFill>
              <a:sym typeface="+mn-ea"/>
            </a:endParaRPr>
          </a:p>
          <a:p>
            <a:pPr marL="0" indent="0" algn="ctr">
              <a:buNone/>
            </a:pPr>
            <a:r>
              <a:rPr lang="ru-RU" altLang="en-US" b="1">
                <a:solidFill>
                  <a:srgbClr val="FF0000"/>
                </a:solidFill>
                <a:sym typeface="+mn-ea"/>
              </a:rPr>
              <a:t>волонтер культуры, жительница села Новопятницкое </a:t>
            </a:r>
            <a:endParaRPr lang="ru-RU" altLang="en-US" b="1">
              <a:solidFill>
                <a:srgbClr val="FF0000"/>
              </a:solidFill>
              <a:sym typeface="+mn-ea"/>
            </a:endParaRPr>
          </a:p>
          <a:p>
            <a:pPr marL="0" indent="0" algn="ctr">
              <a:buNone/>
            </a:pPr>
            <a:r>
              <a:rPr lang="ru-RU" altLang="en-US" b="1">
                <a:solidFill>
                  <a:srgbClr val="FF0000"/>
                </a:solidFill>
                <a:sym typeface="+mn-ea"/>
              </a:rPr>
              <a:t>Берзина Ольга Сергеевна</a:t>
            </a:r>
            <a:endParaRPr lang="ru-RU" altLang="en-US" b="1">
              <a:solidFill>
                <a:srgbClr val="FF0000"/>
              </a:solidFill>
            </a:endParaRPr>
          </a:p>
          <a:p>
            <a:endParaRPr lang="ru-RU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4056380" cy="1066800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Замещающий текст 11"/>
          <p:cNvSpPr>
            <a:spLocks noGrp="1"/>
          </p:cNvSpPr>
          <p:nvPr>
            <p:ph type="body" sz="half" idx="2"/>
          </p:nvPr>
        </p:nvSpPr>
        <p:spPr>
          <a:xfrm>
            <a:off x="276225" y="374650"/>
            <a:ext cx="4248150" cy="1685925"/>
          </a:xfrm>
        </p:spPr>
        <p:txBody>
          <a:bodyPr>
            <a:noAutofit/>
          </a:bodyPr>
          <a:p>
            <a:endParaRPr lang="ru-RU" sz="1200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endParaRPr lang="ru-RU" sz="1600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Batang" panose="02030600000101010101" charset="-127"/>
                <a:cs typeface="Times New Roman" panose="02020603050405020304" charset="0"/>
                <a:sym typeface="+mn-ea"/>
              </a:rPr>
              <a:t>  </a:t>
            </a:r>
            <a:endParaRPr lang="ru-RU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Batang" panose="02030600000101010101" charset="-127"/>
                <a:cs typeface="Times New Roman" panose="02020603050405020304" charset="0"/>
                <a:sym typeface="+mn-ea"/>
              </a:rPr>
              <a:t>Все тяготы военного времени 1941-1945 гг</a:t>
            </a:r>
            <a:endParaRPr lang="ru-RU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r>
              <a:rPr lang="ru-RU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Batang" panose="02030600000101010101" charset="-127"/>
                <a:cs typeface="Times New Roman" panose="02020603050405020304" charset="0"/>
                <a:sym typeface="+mn-ea"/>
              </a:rPr>
              <a:t>Каждый двор сдавал государству по плану: 70 литров молока, 40 кг.мяса, 4 центнера картофеля в год. Женщины и школьники удобряли землю – развозили навоз, птичий помёт золу на поля, а также осваивали новые профессии. </a:t>
            </a:r>
            <a:endParaRPr lang="ru-RU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  <a:p>
            <a:r>
              <a:rPr lang="ru-RU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Batang" panose="02030600000101010101" charset="-127"/>
                <a:cs typeface="Times New Roman" panose="02020603050405020304" charset="0"/>
                <a:sym typeface="+mn-ea"/>
              </a:rPr>
              <a:t>Дети 14-16 лет обрабатывали землю на лошадях и волах. Кирилл Малютин и Иван Тяпин обучали крупный рогатый скот работе на полях.</a:t>
            </a:r>
            <a:endParaRPr lang="ru-RU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Batang" panose="02030600000101010101" charset="-127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Замещающий текст 12"/>
          <p:cNvSpPr>
            <a:spLocks noGrp="1"/>
          </p:cNvSpPr>
          <p:nvPr>
            <p:ph type="body" sz="half" idx="15"/>
          </p:nvPr>
        </p:nvSpPr>
        <p:spPr>
          <a:xfrm>
            <a:off x="4615815" y="1101090"/>
            <a:ext cx="4248150" cy="789940"/>
          </a:xfrm>
        </p:spPr>
        <p:txBody>
          <a:bodyPr>
            <a:noAutofit/>
          </a:bodyPr>
          <a:p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Комбайнерами в то трудное время стали девушки: из них – Мария Щелкунова, Марфа Вавулина, Лиза Ковалева. Трудную профессию тракториста освоили - Матюшечкина Евдокия Макарова Евдокия, Левченко Таля, Митрухина Аксинья, Матюшечкина Мария, Попова Вера, Светлова Наталья, Распопова Мария, Емельяшина Варвара, Макарова Мария, Ковалева Надежда и молодой парень Пономарев Иван и вернувшийся после ранения Глущенко Александр.  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1333500" y="5121275"/>
            <a:ext cx="252095" cy="5156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/>
                <a:ea typeface="Times New Roman" panose="02020603050405020304"/>
                <a:cs typeface="Times New Roman" panose="02020603050405020304"/>
                <a:sym typeface="+mn-ea"/>
              </a:rPr>
              <a:t> </a:t>
            </a:r>
            <a:endParaRPr lang="ru-RU" altLang="en-US" sz="24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Замещающее содержимое 4"/>
          <p:cNvSpPr/>
          <p:nvPr>
            <p:ph sz="quarter" idx="1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5" descr="2"/>
          <p:cNvPicPr>
            <a:picLocks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446270" y="3225800"/>
            <a:ext cx="4219575" cy="3416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74320"/>
            <a:ext cx="8591550" cy="1601470"/>
          </a:xfrm>
        </p:spPr>
        <p:txBody>
          <a:bodyPr>
            <a:normAutofit/>
          </a:bodyPr>
          <a:p>
            <a:br>
              <a:rPr lang="ru-RU" altLang="en-US" sz="178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178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178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quarter" idx="14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half" idx="2"/>
          </p:nvPr>
        </p:nvSpPr>
        <p:spPr>
          <a:xfrm>
            <a:off x="276225" y="415290"/>
            <a:ext cx="3613785" cy="3689985"/>
          </a:xfrm>
        </p:spPr>
        <p:txBody>
          <a:bodyPr>
            <a:noAutofit/>
          </a:bodyPr>
          <a:p>
            <a:pPr algn="just"/>
            <a:endParaRPr lang="ru-RU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Девушки не только трудились в сельхозартели, но и участвовали в лесозаготовках; бригадиром выбрали Болдину Марию Павловну (жила по ул. Советская, потом работала бухгалтером, затем телятницей).</a:t>
            </a:r>
            <a:endParaRPr lang="ru-RU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Трактора ломались, поэтому для их ремонта по брони были оставлены в селе два парня: Макаров Алексей Иванович и Шалимов Степан. Также работал  на тракторах Борисов Андрей, Болдин Константин, Матюшечкин Григорий.</a:t>
            </a:r>
            <a:endParaRPr lang="ru-RU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half" idx="15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7" name="Изображение 6" descr="Документ DOC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0010" y="1534160"/>
            <a:ext cx="5174615" cy="514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quarter" idx="14"/>
          </p:nvPr>
        </p:nvSpPr>
        <p:spPr>
          <a:xfrm>
            <a:off x="4487545" y="1681480"/>
            <a:ext cx="4380230" cy="4554855"/>
          </a:xfrm>
        </p:spPr>
        <p:txBody>
          <a:bodyPr>
            <a:noAutofit/>
          </a:bodyPr>
          <a:p>
            <a:pPr algn="just"/>
            <a:r>
              <a:rPr lang="ru-RU" altLang="en-US" sz="2200">
                <a:solidFill>
                  <a:schemeClr val="tx1"/>
                </a:solidFill>
                <a:latin typeface="+mj-lt"/>
                <a:cs typeface="+mj-lt"/>
              </a:rPr>
              <a:t>Трудовая артель им. 1 Мая, располагалась в д. Ново-Александровка. В период ВОВ 1941-1945гг. в зимний период занимались изготовлением кожаной упряжки, плетением корзин, коробов, стульев, изготовлением и ремонтом валенок, и т.д., в летнее время делали кирпич на заводе (на Соболевской горе). Бригадиром завода был Илья Сурков.</a:t>
            </a:r>
            <a:endParaRPr lang="ru-RU" altLang="en-US" sz="2200">
              <a:solidFill>
                <a:schemeClr val="tx1"/>
              </a:solidFill>
              <a:latin typeface="+mj-lt"/>
              <a:cs typeface="+mj-lt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half" idx="2"/>
          </p:nvPr>
        </p:nvSpPr>
        <p:spPr>
          <a:xfrm>
            <a:off x="276225" y="203200"/>
            <a:ext cx="8591550" cy="1263650"/>
          </a:xfrm>
        </p:spPr>
        <p:txBody>
          <a:bodyPr/>
          <a:p>
            <a:pPr algn="ctr"/>
            <a:r>
              <a:rPr lang="ru-RU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Трудовая артель им. 1 Мая</a:t>
            </a:r>
            <a:endParaRPr lang="ru-RU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half" idx="15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Изображение 6" descr="7,7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276225" y="1811020"/>
            <a:ext cx="4340225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201930"/>
            <a:ext cx="8591550" cy="1208405"/>
          </a:xfrm>
        </p:spPr>
        <p:txBody>
          <a:bodyPr>
            <a:normAutofit/>
          </a:bodyPr>
          <a:p>
            <a:pPr algn="ctr"/>
            <a:r>
              <a:rPr lang="ru-RU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На фото женщины на чьи плечи легло трудное время войны. </a:t>
            </a:r>
            <a:br>
              <a:rPr lang="ru-RU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Большинство из них стали вдовами ветеранов войны</a:t>
            </a:r>
            <a:endParaRPr lang="ru-RU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quarter" idx="14"/>
          </p:nvPr>
        </p:nvSpPr>
        <p:spPr>
          <a:xfrm>
            <a:off x="4113530" y="1810385"/>
            <a:ext cx="4754245" cy="4425950"/>
          </a:xfrm>
        </p:spPr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half" idx="15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Изображение 7" descr="14,4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276225" y="1190625"/>
            <a:ext cx="8258810" cy="5046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0" name="Замещающее содержимое 9"/>
          <p:cNvSpPr/>
          <p:nvPr>
            <p:ph sz="quarter" idx="14"/>
          </p:nvPr>
        </p:nvSpPr>
        <p:spPr>
          <a:xfrm>
            <a:off x="4603750" y="227965"/>
            <a:ext cx="4264025" cy="6513195"/>
          </a:xfrm>
        </p:spPr>
        <p:txBody>
          <a:bodyPr>
            <a:noAutofit/>
          </a:bodyPr>
          <a:p>
            <a:pPr marL="0" indent="0" algn="r">
              <a:buNone/>
            </a:pPr>
            <a:r>
              <a:rPr lang="ru-RU" altLang="en-US" sz="10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Документ</a:t>
            </a:r>
            <a:endParaRPr lang="ru-RU" altLang="en-US" sz="10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buNone/>
            </a:pPr>
            <a:r>
              <a:rPr lang="ru-RU" altLang="en-US" sz="10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Секретарю РК ВКП (б)</a:t>
            </a:r>
            <a:endParaRPr lang="ru-RU" altLang="en-US" sz="10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buNone/>
            </a:pPr>
            <a:r>
              <a:rPr lang="ru-RU" altLang="en-US" sz="10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Теплинчеву</a:t>
            </a:r>
            <a:endParaRPr lang="ru-RU" altLang="en-US" sz="10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sz="1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Докладная записка.</a:t>
            </a:r>
            <a:endParaRPr lang="ru-RU" altLang="en-US" sz="10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1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В прокуратуру поступил материал о том, что председатель колхоза Слепко произвел незаконную выдачу хлеба колхозникам.</a:t>
            </a:r>
            <a:endParaRPr lang="ru-RU" altLang="en-US" sz="10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1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Произведенным следствием установлено:</a:t>
            </a:r>
            <a:endParaRPr lang="ru-RU" altLang="en-US" sz="10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1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5 ноября 1942 года по распоряжению Слепко счетовод колхоза «Новая жизнь» выписал ведомость колхозникам на получение хлеба из расчета 100 г на трудодень. Составленная ведомость была передана кладовщику Тишину и в это же день пред.колхоза Слепко дал устное распоряжение кладовщику выдать хлеба колхозникам по 300 г, а подпись  в ведомости производить как бы получено по 100 г. И не смотря на категорическое возражение кладовщика о незаконных действиях,  Слепко приказал выдавать. Таким образом, путем обмана государства Слепко пытался укрыть действительного хлеба колхозникам.</a:t>
            </a:r>
            <a:endParaRPr lang="ru-RU" altLang="en-US" sz="10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1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Согласно Постановлению об авансировании колхозников из расчета 15% из сданного хлеба государству, Слепко имел право выдать хлеба 90 цен., т.е. выдать колхозникам из расчета 100 г, благодаря жульническим действиям Слепко совершил перерасход хлеба сверх 15% - 24 цен.</a:t>
            </a:r>
            <a:endParaRPr lang="ru-RU" altLang="en-US" sz="10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1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Кроме того, Слепко, узнав о том, что райорганизации узнали о его жульнических действиях распорядился, чтобы счетовод колхоза с целью сокрытия следов преступления переправил ведомость из расчета не 100г, а 300. Мало того, более 50% колхозников в результате мошенничества Слепко не получили совсем хлеба, что вызвало их недовольство.</a:t>
            </a:r>
            <a:endParaRPr lang="ru-RU" altLang="en-US" sz="10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1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На основании изложенного Слепко совершил тяжкое преступление, предусмотренное ст.109 и 120 УК РСФСР и подлежит преданию суду, но учитывая, что Слепко член ВПК(б), прошу разрешить влпрос на бюро РК.</a:t>
            </a:r>
            <a:endParaRPr lang="ru-RU" altLang="en-US" sz="10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13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Прокурор     подпись  (Карапита.)</a:t>
            </a:r>
            <a:endParaRPr lang="ru-RU" altLang="en-US" sz="13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13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   Фонд 73, дело 435, лист 168</a:t>
            </a:r>
            <a:endParaRPr lang="ru-RU" altLang="en-US" sz="13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/>
          <p:nvPr>
            <p:ph sz="quarter" idx="13"/>
          </p:nvPr>
        </p:nvSpPr>
        <p:spPr>
          <a:xfrm>
            <a:off x="276225" y="173990"/>
            <a:ext cx="4311015" cy="6062345"/>
          </a:xfrm>
        </p:spPr>
        <p:txBody>
          <a:bodyPr>
            <a:noAutofit/>
          </a:bodyPr>
          <a:p>
            <a:pPr algn="just"/>
            <a:r>
              <a:rPr lang="ru-RU" altLang="en-US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Колхозники  собирали большие урожаи пшеницы, ячменя, овса, проса. Не отставали и овощеводы, выращивали и сдавали государству табак. Работали маслобойка и мельница. Сводки с трудового фронта были столь же важны, как сводки с полей сражений. А хлебом для фронта были уходящие из Красноярска эшелоны с зерном и вооружением. Посевные площади артели в это время насчитывали 965 га (из них под овёс – 60 га, под просо – 15 га, под махорку – 10 га, под картофель – 6 га). </a:t>
            </a:r>
            <a:endParaRPr lang="ru-RU" altLang="en-US" sz="1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Экономическое положение колхоза было тяжелое. Денежные доходы были незначительные, так как основную продукцию колхозы сдавали государству по очень низким ценам, в 3-5 раз ниже рыночных, а поэтому чем больше колхоз производил и сдавал государству, тем меньше были и их доходы. Так за 1942 год за один трудодень выдавалось 100 грамм зерна. Оплата колхозников была настолько низкая, что им приходилось голодать. Их спасал только свой огород и у кого было какой - то скот, помогал выжить и лес, грибы, ягоды, различные травы и коренья.</a:t>
            </a:r>
            <a:endParaRPr lang="ru-RU" altLang="en-US" sz="1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Председатель колхоза Слепко Михаил Артемович видя как женщины и дети не доедают сделал отчаянный шаг и </a:t>
            </a:r>
            <a:r>
              <a:rPr lang="ru-RU" altLang="en-US" sz="14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пошел на обман государства.</a:t>
            </a:r>
            <a:endParaRPr lang="ru-RU" altLang="en-US" sz="14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892">
        <p:blinds dir="vert"/>
      </p:transition>
    </mc:Choice>
    <mc:Fallback>
      <p:transition spd="slow" advTm="1189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555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641985" y="320675"/>
          <a:ext cx="8052435" cy="50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2435"/>
              </a:tblGrid>
              <a:tr h="50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Отличались высокими результатами работы в 1943г: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Доярки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Коняшкина Анна Яковлевна, Макарова Анастасия Григорьевна;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Овцеводы/чабаны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 Коняшкина Ульяна, Емельяшина Мария,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 Вавулины Евдокия и Анна;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Свинарка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Корнеева Ефросинья.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Замещающее содержимое 6"/>
          <p:cNvSpPr/>
          <p:nvPr>
            <p:ph sz="quarter" idx="14"/>
          </p:nvPr>
        </p:nvSpPr>
        <p:spPr/>
        <p:txBody>
          <a:bodyPr/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381">
        <p:blinds dir="vert"/>
      </p:transition>
    </mc:Choice>
    <mc:Fallback>
      <p:transition spd="slow" advTm="538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quarter" idx="13"/>
          </p:nvPr>
        </p:nvSpPr>
        <p:spPr>
          <a:xfrm>
            <a:off x="276225" y="330835"/>
            <a:ext cx="3722370" cy="5905500"/>
          </a:xfrm>
        </p:spPr>
        <p:txBody>
          <a:bodyPr>
            <a:normAutofit fontScale="50000"/>
          </a:bodyPr>
          <a:p>
            <a:pPr marL="0" indent="0" algn="just">
              <a:buNone/>
            </a:pPr>
            <a:r>
              <a:rPr lang="ru-RU" altLang="en-US" sz="3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В артели подарки и посылки для фронтовиков готовили колхозницы  Борисова Евдокия, Болдина Анна, АртюховаТатьяна, Болдина Мария, Макарова Анна, Иванова Анна (4), Емельяшина Софья (они сушили картофель, пекли печенье, жарили гусей). Шили платки и кисеты, заготавливали табак комсомолки Ковалёва Анна, Пономарёва Маруся, Сташко Вера.</a:t>
            </a:r>
            <a:endParaRPr lang="ru-RU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Руководил колхозом в это время уроженец  Уяра Мартынюк. </a:t>
            </a:r>
            <a:endParaRPr lang="ru-RU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О работе жителей села, об их успехах и неудачах можно было прочитать в стенных газетах «Голос колхозника» и «Крапива», редактором которых был Михаил Щелкунов. В 1940 и 1941 гг. стенгазета являлась участником выставки в Москве, и Михаил был награждён Почётной грамотой ВКП(б)</a:t>
            </a:r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Замещающее содержимое 1"/>
          <p:cNvSpPr/>
          <p:nvPr>
            <p:ph sz="quarter" idx="14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Изображение 2" descr="Документ DOC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955" y="1330325"/>
            <a:ext cx="4650105" cy="497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93370"/>
            <a:ext cx="8591550" cy="648970"/>
          </a:xfrm>
        </p:spPr>
        <p:txBody>
          <a:bodyPr>
            <a:normAutofit fontScale="90000"/>
          </a:bodyPr>
          <a:p>
            <a:pPr algn="ctr"/>
            <a:br>
              <a:rPr lang="ru-RU" altLang="en-US">
                <a:solidFill>
                  <a:srgbClr val="FF0000"/>
                </a:solidFill>
                <a:sym typeface="+mn-ea"/>
              </a:rPr>
            </a:br>
            <a:br>
              <a:rPr lang="ru-RU" altLang="en-US">
                <a:solidFill>
                  <a:srgbClr val="FF0000"/>
                </a:solidFill>
                <a:sym typeface="+mn-ea"/>
              </a:rPr>
            </a:br>
            <a:r>
              <a:rPr lang="ru-RU" altLang="en-US" b="1">
                <a:solidFill>
                  <a:srgbClr val="FF0000"/>
                </a:solidFill>
                <a:sym typeface="+mn-ea"/>
              </a:rPr>
              <a:t>1944 год</a:t>
            </a:r>
            <a:br>
              <a:rPr lang="ru-RU" altLang="en-US" b="1"/>
            </a:b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>
          <a:xfrm>
            <a:off x="276225" y="656590"/>
            <a:ext cx="4251960" cy="5822315"/>
          </a:xfrm>
        </p:spPr>
        <p:txBody>
          <a:bodyPr>
            <a:noAutofit/>
          </a:bodyPr>
          <a:p>
            <a:pPr marL="0" indent="0" algn="just">
              <a:buNone/>
            </a:pPr>
            <a:r>
              <a:rPr lang="ru-RU" altLang="en-US" sz="1500">
                <a:latin typeface="Times New Roman" panose="02020603050405020304" charset="0"/>
                <a:cs typeface="Times New Roman" panose="02020603050405020304" charset="0"/>
              </a:rPr>
              <a:t>Хотя война уже и близилась к концу, но этот последний год был крайне тяжелым.  Весной и летом стояла сильная жара, дождей было мало, от засухи погибло много посевов. Посевы выгорели, урожайность получена крайне низкая. Не смотря на создавшиеся неблагоприятые климатические условия, благодаря упорному труду и соблюдению агротехнических условий наш колхоз добился не плохих результатов. В этом году хлеба было сдано больше, чем в предыдущем, на 1200 тонн. Но этого было недостаточно. В правительственной телеграмме в адрес руководства края, подписанной И.В.Сталиным, подчёркивалось, что хлебозаготовки приобретают в этом году особое значение. В ответ на призыв возобновилась традиция «красных обозов». В январе 1944 года был организован всекраевой красный обоз с хлебом. Колхозы Уярского района вывезли на пункты «Заготзерно» 500 центнеров хлеба, из них 45 центнеров сдали колхозники сельхозартели «Новая жизнь».</a:t>
            </a:r>
            <a:endParaRPr lang="ru-RU" altLang="en-US"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quarter" idx="14"/>
          </p:nvPr>
        </p:nvSpPr>
        <p:spPr/>
        <p:txBody>
          <a:bodyPr/>
          <a:p>
            <a:pPr marL="0" indent="0" algn="just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Пострадавшим  хозяйствам страны от фашистов  жители Новопятницка выделили 10 голов КРС, 20 овец, 1200 пудов пшеницы и овса для посева. </a:t>
            </a:r>
            <a:endParaRPr lang="ru-RU" altLang="en-US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Низкая урожайность в военные годы  зерновых и кормовых культур отразилась на животноводстве. Недостаток кормов, плохие животноводческие помещения и плохой уход за животными, падеж скота привел к значительному сокращению стада животных.</a:t>
            </a:r>
            <a:endParaRPr lang="ru-RU" altLang="en-US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0</TotalTime>
  <Words>8061</Words>
  <Application>WPS Presentation</Application>
  <PresentationFormat>Экран (4:3)</PresentationFormat>
  <Paragraphs>107</Paragraphs>
  <Slides>19</Slides>
  <Notes>0</Notes>
  <HiddenSlides>0</HiddenSlides>
  <MMClips>21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Tunga</vt:lpstr>
      <vt:lpstr>Tahoma</vt:lpstr>
      <vt:lpstr>Times New Roman</vt:lpstr>
      <vt:lpstr>Batang</vt:lpstr>
      <vt:lpstr>Calibri</vt:lpstr>
      <vt:lpstr>Times New Roman</vt:lpstr>
      <vt:lpstr>Candara</vt:lpstr>
      <vt:lpstr>Microsoft YaHei</vt:lpstr>
      <vt:lpstr>Arial Unicode MS</vt:lpstr>
      <vt:lpstr>Soho</vt:lpstr>
      <vt:lpstr>«ТРУДОВАЯ ДОБЛЕСТЬ СЕЛА новопятницкое в годы великой отечественной войны 1941-45 ГГ»</vt:lpstr>
      <vt:lpstr>PowerPoint 演示文稿</vt:lpstr>
      <vt:lpstr>   </vt:lpstr>
      <vt:lpstr>PowerPoint 演示文稿</vt:lpstr>
      <vt:lpstr>На фото женщины на чьи плечи легло трудное время войны.  Большинство из них стали вдовами ветеранов войны</vt:lpstr>
      <vt:lpstr>PowerPoint 演示文稿</vt:lpstr>
      <vt:lpstr>PowerPoint 演示文稿</vt:lpstr>
      <vt:lpstr>PowerPoint 演示文稿</vt:lpstr>
      <vt:lpstr>  1944 год </vt:lpstr>
      <vt:lpstr>   На фото девушки труженицы тыла и участники первых послевоенных агитбригад, они помогали возрождать культуру в селе  Лапо Нина Марковна, Замотаева Любовь Семеновна,  Аксенова Неля,  Лапо Татьяна Марковна </vt:lpstr>
      <vt:lpstr>На фото девушки Труженицы тыла  </vt:lpstr>
      <vt:lpstr>Живущие труженики тыла на 2020г.   Нина Семеновна Анишина 07.10.1931г.р.</vt:lpstr>
      <vt:lpstr>  Гришечкина Антонида Денисовна 14.02.1930г.р. (труженик тыла и ветеран труда)               </vt:lpstr>
      <vt:lpstr>Иванина Мария Степановна 07.08.1929г.р.  (труженик тыла)</vt:lpstr>
      <vt:lpstr>Корнеева Мария Гордеевна 02.02.1926г.р. (труженик тыла и ветеран труда)     Жигадло Мария Никодимовна 13.04.1931г.р. (труженик тыла и ветеран труда);     Коняшкин Леонид Петрович 19.03.1932г.р. (труженик тыла и ветеран труда);</vt:lpstr>
      <vt:lpstr>Вдовы ветеранов  Емельяшина Татьяна Васильевна 03.07.1927г.р.</vt:lpstr>
      <vt:lpstr>Митрухина Александра Ивановна 20.03.1930г.р.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 забытых могил»</dc:title>
  <dc:creator>днс</dc:creator>
  <cp:lastModifiedBy>Елена</cp:lastModifiedBy>
  <cp:revision>57</cp:revision>
  <dcterms:created xsi:type="dcterms:W3CDTF">2020-08-04T06:41:00Z</dcterms:created>
  <dcterms:modified xsi:type="dcterms:W3CDTF">2021-04-08T13:29:31Z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1049-11.2.0.10078</vt:lpwstr>
  </property>
</Properties>
</file>